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D31"/>
    <a:srgbClr val="3D2E32"/>
    <a:srgbClr val="C9C2BA"/>
    <a:srgbClr val="81776F"/>
    <a:srgbClr val="817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6.xlsx"/><Relationship Id="rId4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Absorción de Alumnos</c:v>
                </c:pt>
              </c:strCache>
            </c:strRef>
          </c:cat>
          <c:val>
            <c:numRef>
              <c:f>Hoja1!$B$2</c:f>
              <c:numCache>
                <c:formatCode>0.00%</c:formatCode>
                <c:ptCount val="1"/>
                <c:pt idx="0">
                  <c:v>8.1000000000000003E-2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08-4288-A4BF-2BCEFBCD63F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8184646150426919E-3"/>
                  <c:y val="0.21164315076102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08-4288-A4BF-2BCEFBCD6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Absorción de Alumnos</c:v>
                </c:pt>
              </c:strCache>
            </c:strRef>
          </c:cat>
          <c:val>
            <c:numRef>
              <c:f>Hoja1!$C$2</c:f>
              <c:numCache>
                <c:formatCode>0.00%</c:formatCode>
                <c:ptCount val="1"/>
                <c:pt idx="0">
                  <c:v>8.5000000000000006E-2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08-4288-A4BF-2BCEFBCD63F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Absorción de Alumnos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08-4288-A4BF-2BCEFBCD63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559488"/>
        <c:axId val="45883776"/>
      </c:barChart>
      <c:catAx>
        <c:axId val="3655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883776"/>
        <c:crosses val="autoZero"/>
        <c:auto val="1"/>
        <c:lblAlgn val="ctr"/>
        <c:lblOffset val="100"/>
        <c:noMultiLvlLbl val="0"/>
      </c:catAx>
      <c:valAx>
        <c:axId val="458837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655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2018-2019-1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Becas para Alumnos</c:v>
                </c:pt>
              </c:strCache>
            </c:strRef>
          </c:cat>
          <c:val>
            <c:numRef>
              <c:f>Hoja1!$B$2</c:f>
              <c:numCache>
                <c:formatCode>0.00%</c:formatCode>
                <c:ptCount val="1"/>
                <c:pt idx="0">
                  <c:v>0.998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90-4EC6-9156-C7435AE4F0A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2018-2019-2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Becas para Alumnos</c:v>
                </c:pt>
              </c:strCache>
            </c:strRef>
          </c:cat>
          <c:val>
            <c:numRef>
              <c:f>Hoja1!$C$2</c:f>
              <c:numCache>
                <c:formatCode>0.00%</c:formatCode>
                <c:ptCount val="1"/>
                <c:pt idx="0">
                  <c:v>0.96699999999999997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90-4EC6-9156-C7435AE4F0A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2019-2020-1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Becas para Alumnos</c:v>
                </c:pt>
              </c:strCache>
            </c:strRef>
          </c:cat>
          <c:val>
            <c:numRef>
              <c:f>Hoja1!$D$2</c:f>
              <c:numCache>
                <c:formatCode>0.00%</c:formatCode>
                <c:ptCount val="1"/>
                <c:pt idx="0">
                  <c:v>0.32700000000000001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90-4EC6-9156-C7435AE4F0A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2019-2020-2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Becas para Alumnos</c:v>
                </c:pt>
              </c:strCache>
            </c:strRef>
          </c:cat>
          <c:val>
            <c:numRef>
              <c:f>Hoja1!$E$2</c:f>
              <c:numCache>
                <c:formatCode>0.00%</c:formatCode>
                <c:ptCount val="1"/>
                <c:pt idx="0">
                  <c:v>0.86899999999999999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90-4EC6-9156-C7435AE4F0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45975040"/>
        <c:axId val="45976576"/>
      </c:barChart>
      <c:catAx>
        <c:axId val="45975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976576"/>
        <c:crosses val="autoZero"/>
        <c:auto val="1"/>
        <c:lblAlgn val="ctr"/>
        <c:lblOffset val="100"/>
        <c:noMultiLvlLbl val="0"/>
      </c:catAx>
      <c:valAx>
        <c:axId val="459765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crossAx val="459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2015-2018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Eficienca Terminal</c:v>
                </c:pt>
              </c:strCache>
            </c:strRef>
          </c:cat>
          <c:val>
            <c:numRef>
              <c:f>Hoja1!$B$2</c:f>
              <c:numCache>
                <c:formatCode>0.00%</c:formatCode>
                <c:ptCount val="1"/>
                <c:pt idx="0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9B-428D-AD08-6CD8CEAFB62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2016-2019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Eficienca Terminal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9B-428D-AD08-6CD8CEAFB62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2017-2020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Eficienca Terminal</c:v>
                </c:pt>
              </c:strCache>
            </c:strRef>
          </c:cat>
          <c:val>
            <c:numRef>
              <c:f>Hoja1!$D$2</c:f>
              <c:numCache>
                <c:formatCode>0.00%</c:formatCode>
                <c:ptCount val="1"/>
                <c:pt idx="0">
                  <c:v>0.66400000000000003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9B-428D-AD08-6CD8CEAFB6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877312"/>
        <c:axId val="46895488"/>
      </c:barChart>
      <c:catAx>
        <c:axId val="468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6895488"/>
        <c:crosses val="autoZero"/>
        <c:auto val="1"/>
        <c:lblAlgn val="ctr"/>
        <c:lblOffset val="100"/>
        <c:noMultiLvlLbl val="0"/>
      </c:catAx>
      <c:valAx>
        <c:axId val="4689548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87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Población Potencial</c:v>
                </c:pt>
                <c:pt idx="1">
                  <c:v>Población Objetivo</c:v>
                </c:pt>
                <c:pt idx="2">
                  <c:v>Población atendida 2018</c:v>
                </c:pt>
                <c:pt idx="3">
                  <c:v>Población atendida 2019</c:v>
                </c:pt>
                <c:pt idx="4">
                  <c:v>Población atendida 2020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35000</c:v>
                </c:pt>
                <c:pt idx="1">
                  <c:v>15000</c:v>
                </c:pt>
                <c:pt idx="2">
                  <c:v>8720</c:v>
                </c:pt>
                <c:pt idx="3">
                  <c:v>8648</c:v>
                </c:pt>
                <c:pt idx="4">
                  <c:v>8197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EE-4FBB-B03D-F99C8A642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250240"/>
        <c:axId val="85927040"/>
      </c:barChart>
      <c:catAx>
        <c:axId val="462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5927040"/>
        <c:crosses val="autoZero"/>
        <c:auto val="1"/>
        <c:lblAlgn val="ctr"/>
        <c:lblOffset val="100"/>
        <c:noMultiLvlLbl val="0"/>
      </c:catAx>
      <c:valAx>
        <c:axId val="859270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625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Contribución al PC-SINEMS</c:v>
                </c:pt>
              </c:strCache>
            </c:strRef>
          </c:cat>
          <c:val>
            <c:numRef>
              <c:f>Hoja1!$B$2</c:f>
              <c:numCache>
                <c:formatCode>0.00%</c:formatCode>
                <c:ptCount val="1"/>
                <c:pt idx="0">
                  <c:v>0.93700000000000006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2-48AC-85A1-7CBA3968E23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Sinaloa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Contribución al PC-SINEMS</c:v>
                </c:pt>
              </c:strCache>
            </c:strRef>
          </c:cat>
          <c:val>
            <c:numRef>
              <c:f>Hoja1!$C$2</c:f>
              <c:numCache>
                <c:formatCode>0.00%</c:formatCode>
                <c:ptCount val="1"/>
                <c:pt idx="0">
                  <c:v>5.7599999999999998E-2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F2-48AC-85A1-7CBA3968E23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Nacional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Contribución al PC-SINEMS</c:v>
                </c:pt>
              </c:strCache>
            </c:strRef>
          </c:cat>
          <c:val>
            <c:numRef>
              <c:f>Hoja1!$D$2</c:f>
              <c:numCache>
                <c:formatCode>0.00%</c:formatCode>
                <c:ptCount val="1"/>
                <c:pt idx="0">
                  <c:v>0.83299999999999996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F2-48AC-85A1-7CBA3968E2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9880704"/>
        <c:axId val="119886592"/>
      </c:barChart>
      <c:catAx>
        <c:axId val="11988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9886592"/>
        <c:crosses val="autoZero"/>
        <c:auto val="1"/>
        <c:lblAlgn val="ctr"/>
        <c:lblOffset val="100"/>
        <c:noMultiLvlLbl val="0"/>
      </c:catAx>
      <c:valAx>
        <c:axId val="1198865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988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dirty="0"/>
              <a:t>Índice de Reprobación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2017-2018-1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Índice de Reporbación</c:v>
                </c:pt>
              </c:strCache>
            </c:strRef>
          </c:cat>
          <c:val>
            <c:numRef>
              <c:f>Hoja1!$B$2</c:f>
              <c:numCache>
                <c:formatCode>0.00%</c:formatCode>
                <c:ptCount val="1"/>
                <c:pt idx="0">
                  <c:v>0.214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78-4218-A97F-FA2B7A0C61A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2017-2018-2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Índice de Reporbación</c:v>
                </c:pt>
              </c:strCache>
            </c:strRef>
          </c:cat>
          <c:val>
            <c:numRef>
              <c:f>Hoja1!$C$2</c:f>
              <c:numCache>
                <c:formatCode>0.00%</c:formatCode>
                <c:ptCount val="1"/>
                <c:pt idx="0">
                  <c:v>0.16500000000000001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78-4218-A97F-FA2B7A0C61A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2018-2019-1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Índice de Reporbación</c:v>
                </c:pt>
              </c:strCache>
            </c:strRef>
          </c:cat>
          <c:val>
            <c:numRef>
              <c:f>Hoja1!$D$2</c:f>
              <c:numCache>
                <c:formatCode>0.00%</c:formatCode>
                <c:ptCount val="1"/>
                <c:pt idx="0">
                  <c:v>0.223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78-4218-A97F-FA2B7A0C61A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2018-2019-2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Índice de Reporbación</c:v>
                </c:pt>
              </c:strCache>
            </c:strRef>
          </c:cat>
          <c:val>
            <c:numRef>
              <c:f>Hoja1!$E$2</c:f>
              <c:numCache>
                <c:formatCode>0.00%</c:formatCode>
                <c:ptCount val="1"/>
                <c:pt idx="0">
                  <c:v>0.188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78-4218-A97F-FA2B7A0C61A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2019-2020-1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Índice de Reporbación</c:v>
                </c:pt>
              </c:strCache>
            </c:strRef>
          </c:cat>
          <c:val>
            <c:numRef>
              <c:f>Hoja1!$F$2</c:f>
              <c:numCache>
                <c:formatCode>0.00%</c:formatCode>
                <c:ptCount val="1"/>
                <c:pt idx="0">
                  <c:v>0.23899999999999999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78-4218-A97F-FA2B7A0C61AD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2019-2020-2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Índice de Reporbación</c:v>
                </c:pt>
              </c:strCache>
            </c:strRef>
          </c:cat>
          <c:val>
            <c:numRef>
              <c:f>Hoja1!$G$2</c:f>
              <c:numCache>
                <c:formatCode>0.00%</c:formatCode>
                <c:ptCount val="1"/>
                <c:pt idx="0">
                  <c:v>0.129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78-4218-A97F-FA2B7A0C61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0199040"/>
        <c:axId val="120200576"/>
      </c:barChart>
      <c:catAx>
        <c:axId val="120199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200576"/>
        <c:crosses val="autoZero"/>
        <c:auto val="1"/>
        <c:lblAlgn val="ctr"/>
        <c:lblOffset val="100"/>
        <c:noMultiLvlLbl val="0"/>
      </c:catAx>
      <c:valAx>
        <c:axId val="1202005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2019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0.08859</cdr:x>
      <cdr:y>0.80315</cdr:y>
    </cdr:from>
    <cdr:to>
      <cdr:x>0.26578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40060" y="2056508"/>
          <a:ext cx="10801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s-MX" sz="1000" dirty="0" smtClean="0">
              <a:latin typeface="Montserrat Light" panose="00000400000000000000" pitchFamily="50" charset="0"/>
            </a:rPr>
            <a:t>Ciclo escolar - Semestre</a:t>
          </a:r>
          <a:endParaRPr lang="es-MX" sz="1000" dirty="0">
            <a:latin typeface="Montserrat Light" panose="00000400000000000000" pitchFamily="50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C7ED1-9D0C-4B1E-82A4-09B1A9E612A7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80415-4FA8-43BF-AA0D-CA84B9F7A1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14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8 Marcador de título"/>
          <p:cNvSpPr>
            <a:spLocks noGrp="1"/>
          </p:cNvSpPr>
          <p:nvPr>
            <p:ph type="title" hasCustomPrompt="1"/>
          </p:nvPr>
        </p:nvSpPr>
        <p:spPr>
          <a:xfrm>
            <a:off x="2555776" y="764704"/>
            <a:ext cx="64929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MX" dirty="0" smtClean="0"/>
              <a:t>Fondo de Aportaciones para la Educación Tecnológica y de Adultos (FAETA) - Educación Tecnológica</a:t>
            </a:r>
            <a:endParaRPr lang="es-MX" dirty="0"/>
          </a:p>
        </p:txBody>
      </p:sp>
      <p:sp>
        <p:nvSpPr>
          <p:cNvPr id="1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4" name="28 Marcador de título"/>
          <p:cNvSpPr>
            <a:spLocks noGrp="1"/>
          </p:cNvSpPr>
          <p:nvPr>
            <p:ph type="title" hasCustomPrompt="1"/>
          </p:nvPr>
        </p:nvSpPr>
        <p:spPr>
          <a:xfrm>
            <a:off x="2555776" y="764704"/>
            <a:ext cx="64929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MX" dirty="0" smtClean="0"/>
              <a:t>Fondo de Aportaciones para la Educación Tecnológica y de Adultos (FAETA) - Educación Tecnológica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20851" y="-11071"/>
            <a:ext cx="9164801" cy="1188000"/>
          </a:xfrm>
          <a:prstGeom prst="rect">
            <a:avLst/>
          </a:prstGeom>
          <a:solidFill>
            <a:schemeClr val="bg1"/>
          </a:solidFill>
          <a:ln>
            <a:solidFill>
              <a:srgbClr val="861D3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8100" dirty="0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6436" y1="3226" x2="96984" y2="92556"/>
                        <a14:foregroundMark x1="78547" y1="96030" x2="87800" y2="69727"/>
                        <a14:foregroundMark x1="85195" y1="54591" x2="92666" y2="5707"/>
                        <a14:foregroundMark x1="85195" y1="36973" x2="81700" y2="1489"/>
                        <a14:foregroundMark x1="77999" y1="9926" x2="80603" y2="14144"/>
                        <a14:foregroundMark x1="88348" y1="91811" x2="92940" y2="93300"/>
                        <a14:foregroundMark x1="68746" y1="96030" x2="73064" y2="91811"/>
                        <a14:foregroundMark x1="65319" y1="96774" x2="70185" y2="94293"/>
                        <a14:foregroundMark x1="72241" y1="85856" x2="75394" y2="79901"/>
                        <a14:foregroundMark x1="75668" y1="42680" x2="77108" y2="56328"/>
                        <a14:foregroundMark x1="76217" y1="69727" x2="77999" y2="55335"/>
                        <a14:foregroundMark x1="81151" y1="22581" x2="80877" y2="5707"/>
                        <a14:foregroundMark x1="86675" y1="62976" x2="90330" y2="46021"/>
                        <a14:backgroundMark x1="6237" y1="5707" x2="73338" y2="4715"/>
                        <a14:backgroundMark x1="14325" y1="23325" x2="61275" y2="26799"/>
                        <a14:backgroundMark x1="13434" y1="48635" x2="33859" y2="47891"/>
                        <a14:backgroundMark x1="11995" y1="77419" x2="64702" y2="78164"/>
                        <a14:backgroundMark x1="65045" y1="64764" x2="74229" y2="62283"/>
                        <a14:backgroundMark x1="65045" y1="82382" x2="70459" y2="71464"/>
                        <a14:backgroundMark x1="71899" y1="38462" x2="82317" y2="14144"/>
                        <a14:backgroundMark x1="73338" y1="69727" x2="76559" y2="61290"/>
                        <a14:backgroundMark x1="67032" y1="87593" x2="71350" y2="79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1" y="-27385"/>
            <a:ext cx="3106583" cy="1204313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90984"/>
            <a:ext cx="8635561" cy="19440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9832" y="-27384"/>
            <a:ext cx="6084166" cy="1207823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3223924" y="128245"/>
            <a:ext cx="5308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50" charset="0"/>
              </a:rPr>
              <a:t>INFORME DE LA EVALUACIÓN ESPECÍFICA DE DESEMPEÑO </a:t>
            </a:r>
            <a:r>
              <a:rPr lang="es-MX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50" charset="0"/>
              </a:rPr>
              <a:t>2020 </a:t>
            </a:r>
            <a:endParaRPr lang="es-MX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50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309954" y="6669360"/>
            <a:ext cx="82946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MX" sz="800" b="1" dirty="0">
              <a:solidFill>
                <a:srgbClr val="3D2E32"/>
              </a:solidFill>
            </a:endParaRPr>
          </a:p>
        </p:txBody>
      </p:sp>
      <p:sp>
        <p:nvSpPr>
          <p:cNvPr id="29" name="28 Marcador de título"/>
          <p:cNvSpPr>
            <a:spLocks noGrp="1"/>
          </p:cNvSpPr>
          <p:nvPr>
            <p:ph type="title"/>
          </p:nvPr>
        </p:nvSpPr>
        <p:spPr>
          <a:xfrm>
            <a:off x="2555776" y="764704"/>
            <a:ext cx="64929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MX" dirty="0" smtClean="0"/>
              <a:t>Fondo de Aportaciones para la Educación Tecnológica y de Adultos (FAETA) - Educación Tecnológica</a:t>
            </a:r>
            <a:endParaRPr lang="es-MX" dirty="0"/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4C829B1-B5CF-48F6-819C-69A6B7B8619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3" y="44624"/>
            <a:ext cx="1666875" cy="109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rgbClr val="3D2E3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tserrat Light" pitchFamily="50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entágono"/>
          <p:cNvSpPr/>
          <p:nvPr/>
        </p:nvSpPr>
        <p:spPr>
          <a:xfrm rot="5400000">
            <a:off x="-2165330" y="3915180"/>
            <a:ext cx="4968344" cy="396000"/>
          </a:xfrm>
          <a:prstGeom prst="homePlat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881197" y="3900782"/>
            <a:ext cx="237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Descripción del Programa</a:t>
            </a: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95757"/>
              </p:ext>
            </p:extLst>
          </p:nvPr>
        </p:nvGraphicFramePr>
        <p:xfrm>
          <a:off x="696842" y="1529162"/>
          <a:ext cx="8267646" cy="506819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67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68190">
                <a:tc>
                  <a:txBody>
                    <a:bodyPr/>
                    <a:lstStyle/>
                    <a:p>
                      <a:pPr algn="just"/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El colegio Nacional de Educación Profesional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Técnica (CONALEP), forma </a:t>
                      </a:r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alumnos mediante 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un modelo basado en competencias, a profesionales técnicos y profesionales técnicos bachiller, capacita y evalúa con fines de certificación de competencias laborales y servicios tecnológicos para atender las necesidades del sector productivo del país.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El compromiso es con la calidad educativa y con la satisfacción plena de las personas que utilizan nuestros servicios para que contribuyan al desarrollo de nuestra entidad y sus índices de competitividad. 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CONALEP cuenta con el sistema de formación Dual, el cual le permite mantener a los alumnos en las aulas y al mismo tiempo en las empresas. Así los estudiantes obtienen preparación académica y práctica, por lo que al final de carrera, logran certificación educativa, experiencia laboral y de conocimientos</a:t>
                      </a:r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.</a:t>
                      </a:r>
                    </a:p>
                    <a:p>
                      <a:pPr algn="just"/>
                      <a:endParaRPr lang="es-MX" sz="10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1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Ofreciendo 21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carreras, tecnológicas y de servicios, como son:</a:t>
                      </a:r>
                    </a:p>
                    <a:p>
                      <a:pPr algn="just"/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Administración, Asistente Directivo, Autotrónica. Alimentos y Bebidas, Contabilidad, Conservación del Medio Ambiente, Expresión Gráfica Digital, Electromecánica Industrial, Electricidad Industrial. Enfermería General, Fuentes Alternas de Energía. Hospitalidad Turística, Informática, Mecatrónica, Mantenimiento de Sistema Automáticos, Motores a Diésel, Procesamiento Industrial de Alimentos,  Pilotaje de Drones, Refrigeración y Climatización, Seguridad e Higiene y Protección Civil, Telecomunicaciones. </a:t>
                      </a:r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estas 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dirigidas a jóvenes egresados del nivel secundaria de los 18 municipios del estado de Sinaloa.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Capacitación para el Trabajo: </a:t>
                      </a:r>
                    </a:p>
                    <a:p>
                      <a:pPr algn="just"/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Los cursos y actividades están dirigidas a personal que está laborando actualmente dentro de alguna empresa y el objetivo de la capacitación es el de desarrollar habilidades y competencias que le permitan un mejor desempeño dentro de su puesto de trabajo o su capacitación para el desempeño de una nueva área, siempre procurando el mejor desarrollo del conocimiento ya sea empresarial o personal.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Centros de Evaluación:</a:t>
                      </a:r>
                    </a:p>
                    <a:p>
                      <a:pPr algn="just"/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cuenta con 6 centros de evaluación en el estado, en los cuales de realizan procesos de evaluación a los candidatos de acuerdo a los requerimientos de las Normas Técnicas de Competencia Laboral (NTCL) y los programas de evaluación establecidos por los centros de evaluación, los programas evaluativos son: Elaboración de Documentos Mediante Herramientas de Computo, Mantenimiento a Instalaciones Eléctricas, Preparación del Mantenimiento a Sistemas Electromecánicos, Prestación de Servicios para la Atención, Cuidado y Desarrollo Integral de Niñas y Niños en Centro de Atención Infantil, Mantenimiento de Sistemas de Aire Acondicionado y Refrigeración, Coordinación de los Servicios de Hospedaje y Servicio de Atención al Huésped. 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1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heurón"/>
          <p:cNvSpPr/>
          <p:nvPr/>
        </p:nvSpPr>
        <p:spPr>
          <a:xfrm rot="5400000">
            <a:off x="-2242635" y="3765868"/>
            <a:ext cx="5122952" cy="396000"/>
          </a:xfrm>
          <a:prstGeom prst="chevron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67855"/>
              </p:ext>
            </p:extLst>
          </p:nvPr>
        </p:nvGraphicFramePr>
        <p:xfrm>
          <a:off x="755576" y="1808832"/>
          <a:ext cx="7992888" cy="471651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16512">
                <a:tc>
                  <a:txBody>
                    <a:bodyPr/>
                    <a:lstStyle/>
                    <a:p>
                      <a:pPr algn="just"/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A lo largo del ejercicio fiscal 2020, se registro una absorción de alumnos egresados de nivel de educación secundaria del 8.1% del total del 10.7% de la meta propuesta a alcanzar en el año,  en comparación al año 2019 que la absorción de fue de 8.5% y en 2018 se registro un 8%.</a:t>
                      </a:r>
                    </a:p>
                    <a:p>
                      <a:pPr algn="just"/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Por otro lado durante el año 2020 se registro al programa que otorga becas a los estudiantes, ya que estas son una herramienta principal para que el alumno siga con sus estudios, la cobertura registro un aumento gracias a que el Gobierno Federal otorga la Beca Benito Juárez, durante el primer semestre de 2019-2020-1 fue de 99.8%, para el segundo semestre de 2019-2020-2 se registro un 96.7%, registros del año anterior del semestre 2018-2019-1 es de 32.7%, para el semestre 2018-2019-2 se otorgaron 86.9% de becas a alumnos.</a:t>
                      </a:r>
                    </a:p>
                    <a:p>
                      <a:pPr algn="just"/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En cuanto a la cifra de alumnos que egresan de CONALEP se registro una eficiencia terminal con el porcentaje del 66.4% en el corte generacional del 2017-2020, que para la generación del 2016-2019 el porcentaje de alumnos egresados fue de 62% y durante el ciclo escolar 2015-2018 el porcentaje de alumnos egresados fue de 68%.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rot="16200000">
            <a:off x="-327714" y="3758553"/>
            <a:ext cx="122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Resultados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5496" y="1268824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6 Cheurón"/>
          <p:cNvSpPr/>
          <p:nvPr/>
        </p:nvSpPr>
        <p:spPr>
          <a:xfrm>
            <a:off x="703002" y="1376824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los resultados del Programa y cómo los mide?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70394762"/>
              </p:ext>
            </p:extLst>
          </p:nvPr>
        </p:nvGraphicFramePr>
        <p:xfrm>
          <a:off x="755576" y="3644349"/>
          <a:ext cx="28803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013382564"/>
              </p:ext>
            </p:extLst>
          </p:nvPr>
        </p:nvGraphicFramePr>
        <p:xfrm>
          <a:off x="3275856" y="3572341"/>
          <a:ext cx="2664296" cy="280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33324473"/>
              </p:ext>
            </p:extLst>
          </p:nvPr>
        </p:nvGraphicFramePr>
        <p:xfrm>
          <a:off x="5796136" y="3644349"/>
          <a:ext cx="2952328" cy="280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53169"/>
              </p:ext>
            </p:extLst>
          </p:nvPr>
        </p:nvGraphicFramePr>
        <p:xfrm>
          <a:off x="755528" y="1790290"/>
          <a:ext cx="8208960" cy="48070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160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0769"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En CONALEP, el principal objetivo es atraer a jóvenes </a:t>
                      </a:r>
                      <a:r>
                        <a:rPr lang="es-MX" sz="11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recién egresados del nivel </a:t>
                      </a:r>
                      <a:r>
                        <a:rPr lang="es-MX" sz="11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educativo secundaria</a:t>
                      </a:r>
                      <a:r>
                        <a:rPr lang="es-MX" sz="11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, que requieren continuar con sus estudios de nivel medio superior y al mismo tiempo capacitarse para la formación de un </a:t>
                      </a:r>
                      <a:r>
                        <a:rPr lang="es-MX" sz="11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oficio, estos presentes en los 9 municipios en los que se cuenta con planteles educativos, así como al finalizar sus estudios de Técnico Bachiller les ayuda a acceder a la educación  superior y al mismo tiempo colocarse en el mercado laboral. </a:t>
                      </a:r>
                      <a:endParaRPr lang="es-MX" sz="11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5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Cobertura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Indicador</a:t>
                      </a:r>
                      <a:r>
                        <a:rPr lang="es-MX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de Cobertura</a:t>
                      </a:r>
                      <a:endParaRPr lang="es-MX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Evolución</a:t>
                      </a:r>
                      <a:r>
                        <a:rPr lang="es-MX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de la Cobertura</a:t>
                      </a:r>
                      <a:endParaRPr lang="es-MX" sz="10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algn="just"/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Municipios                           </a:t>
                      </a:r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9</a:t>
                      </a: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rowSpan="11" gridSpan="2">
                  <a:txBody>
                    <a:bodyPr/>
                    <a:lstStyle/>
                    <a:p>
                      <a:pPr algn="ctr"/>
                      <a:endParaRPr lang="es-MX" sz="1000" b="1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rowSpan="11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algn="just"/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Localidades</a:t>
                      </a:r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    </a:t>
                      </a:r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              11 </a:t>
                      </a: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algn="just"/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Hombres</a:t>
                      </a:r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</a:t>
                      </a:r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atendidos         4.882</a:t>
                      </a: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algn="just"/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Mujeres</a:t>
                      </a:r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</a:t>
                      </a:r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atendidas            3,315 </a:t>
                      </a: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55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Cuantificación</a:t>
                      </a:r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de Poblaciones</a:t>
                      </a:r>
                      <a:endParaRPr lang="es-MX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5382">
                <a:tc>
                  <a:txBody>
                    <a:bodyPr/>
                    <a:lstStyle/>
                    <a:p>
                      <a:pPr algn="just"/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Unidad de Medida </a:t>
                      </a:r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  </a:t>
                      </a:r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PA</a:t>
                      </a: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55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i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Valor año</a:t>
                      </a:r>
                      <a:r>
                        <a:rPr lang="es-MX" sz="1000" b="1" i="0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(</a:t>
                      </a:r>
                      <a:r>
                        <a:rPr lang="es-MX" sz="1000" b="1" i="1" baseline="0" dirty="0" smtClean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2020</a:t>
                      </a:r>
                      <a:r>
                        <a:rPr lang="es-MX" sz="1000" b="1" i="0" baseline="0" dirty="0" smtClean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)</a:t>
                      </a:r>
                      <a:endParaRPr lang="es-MX" sz="1000" b="1" i="0" dirty="0">
                        <a:solidFill>
                          <a:srgbClr val="3D2E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algn="l"/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Potencial </a:t>
                      </a:r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  35,000    </a:t>
                      </a: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 </a:t>
                      </a:r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</a:t>
                      </a:r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  </a:t>
                      </a:r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15,000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Atendida </a:t>
                      </a:r>
                      <a:r>
                        <a:rPr lang="es-MX" sz="10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  </a:t>
                      </a:r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8,197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5382">
                <a:tc>
                  <a:txBody>
                    <a:bodyPr/>
                    <a:lstStyle/>
                    <a:p>
                      <a:pPr algn="l"/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</a:t>
                      </a:r>
                      <a:r>
                        <a:rPr lang="es-MX" sz="10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Atendida/  0.2342% </a:t>
                      </a: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l"/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3 Pentágono"/>
          <p:cNvSpPr/>
          <p:nvPr/>
        </p:nvSpPr>
        <p:spPr>
          <a:xfrm rot="5400000">
            <a:off x="-2160620" y="3915236"/>
            <a:ext cx="4968232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156348" y="3770344"/>
            <a:ext cx="959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Cobertura</a:t>
            </a:r>
          </a:p>
        </p:txBody>
      </p:sp>
      <p:sp>
        <p:nvSpPr>
          <p:cNvPr id="7" name="6 Cheurón"/>
          <p:cNvSpPr/>
          <p:nvPr/>
        </p:nvSpPr>
        <p:spPr>
          <a:xfrm>
            <a:off x="703002" y="1340768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 Cobertura</a:t>
            </a:r>
            <a:endParaRPr lang="es-MX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444208" y="3212976"/>
            <a:ext cx="24482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latin typeface="Montserrat Light" panose="00000400000000000000" pitchFamily="50" charset="0"/>
              </a:rPr>
              <a:t>Durante el ejercicio fiscal 2020, en CONALEP se realizaron acciones correspondientes a  nivel administrativo y docentes, ya que debido a la contingencia sanitaria se logro un cambio sustancial en la manera de implementar las clases para lograr una aceptable atención de alumnos, gracias a ello se logro la captación de </a:t>
            </a:r>
            <a:r>
              <a:rPr lang="es-MX" sz="1000" b="1" dirty="0" smtClean="0">
                <a:latin typeface="Montserrat Light" panose="00000400000000000000" pitchFamily="50" charset="0"/>
              </a:rPr>
              <a:t>8,197 </a:t>
            </a:r>
            <a:r>
              <a:rPr lang="es-MX" sz="1000" dirty="0" smtClean="0">
                <a:latin typeface="Montserrat Light" panose="00000400000000000000" pitchFamily="50" charset="0"/>
              </a:rPr>
              <a:t>alumnos que se integraron a alguno de los programas educativos impartidos en la </a:t>
            </a:r>
            <a:r>
              <a:rPr lang="es-MX" sz="1000" dirty="0">
                <a:latin typeface="Montserrat Light" panose="00000400000000000000" pitchFamily="50" charset="0"/>
              </a:rPr>
              <a:t>I</a:t>
            </a:r>
            <a:r>
              <a:rPr lang="es-MX" sz="1000" dirty="0" smtClean="0">
                <a:latin typeface="Montserrat Light" panose="00000400000000000000" pitchFamily="50" charset="0"/>
              </a:rPr>
              <a:t>nstitución Educativa.</a:t>
            </a:r>
            <a:endParaRPr lang="es-MX" sz="1000" dirty="0">
              <a:latin typeface="Montserrat Light" panose="00000400000000000000" pitchFamily="50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909242002"/>
              </p:ext>
            </p:extLst>
          </p:nvPr>
        </p:nvGraphicFramePr>
        <p:xfrm>
          <a:off x="3779912" y="3284984"/>
          <a:ext cx="27599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número de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55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02546"/>
              </p:ext>
            </p:extLst>
          </p:nvPr>
        </p:nvGraphicFramePr>
        <p:xfrm>
          <a:off x="701497" y="1700808"/>
          <a:ext cx="8262992" cy="48536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31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1496">
                  <a:extLst>
                    <a:ext uri="{9D8B030D-6E8A-4147-A177-3AD203B41FA5}">
                      <a16:colId xmlns:a16="http://schemas.microsoft.com/office/drawing/2014/main" xmlns="" val="3862133012"/>
                    </a:ext>
                  </a:extLst>
                </a:gridCol>
              </a:tblGrid>
              <a:tr h="1957946">
                <a:tc gridSpan="2">
                  <a:txBody>
                    <a:bodyPr/>
                    <a:lstStyle/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El programa contribuye al indicador sectorial 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Índice de Incorporación al Sistema Nacional del Bachillerato (IISNB)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, que mide la proporción de la matricula de educación media superior inscrita en planteles que están incorporados al Padrón de Calidad del Sistema Nacional de Educación Media Superior (PC-SINEMS), donde se busca contribuir a fortalecer la calidad y pertenencia de la educación media superior, superior y formación para el trabajo, a fin de que contribuyan al desarrollo de México mediante el incremento de la eficiencia terminal en la educación profesional técnica.</a:t>
                      </a:r>
                    </a:p>
                    <a:p>
                      <a:pPr algn="just"/>
                      <a:endParaRPr lang="es-MX" sz="1000" b="0" baseline="0" dirty="0" smtClean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A lo largo del ejercicio fiscal 2020 de los 16 planteles con los que se cuenta en Sinaloa, se mantuvo la acreditación de 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15 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Planteles educativos dentro del Padrón de Calidad del Sistema Nacional de Educación Media Superior por lo que de la meta del 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100%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anual se obtuvo solo el 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93.7%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,  en comparación a los planteles incorporados a nivel nacional que son 260, CONALEP Sinaloa representa el 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5.76%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del 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83.3%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a nivel nacional incorporado al padrón, de los cuales 1 plantel forma parte del nivel de 1, en el nivel 2 se tienen 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4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planteles, en el nivel 3 se encuentran 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7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planteles, en el nivel 4 se tienen incorporados 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3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planteles educativos.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347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Indicador</a:t>
                      </a:r>
                      <a:r>
                        <a:rPr lang="es-MX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Sectorial</a:t>
                      </a:r>
                      <a:endParaRPr lang="es-MX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Presupuesto del Ejercicio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842">
                <a:tc gridSpan="2">
                  <a:txBody>
                    <a:bodyPr/>
                    <a:lstStyle/>
                    <a:p>
                      <a:pPr algn="ctr"/>
                      <a:endParaRPr lang="es-MX" sz="1000" b="1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3 Pentágono"/>
          <p:cNvSpPr/>
          <p:nvPr/>
        </p:nvSpPr>
        <p:spPr>
          <a:xfrm rot="5400000">
            <a:off x="-2140514" y="3863334"/>
            <a:ext cx="4928020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16599" y="2799320"/>
            <a:ext cx="68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Sector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  <p:sp>
        <p:nvSpPr>
          <p:cNvPr id="10" name="7 Cheurón"/>
          <p:cNvSpPr/>
          <p:nvPr/>
        </p:nvSpPr>
        <p:spPr>
          <a:xfrm>
            <a:off x="703002" y="1340808"/>
            <a:ext cx="8280000" cy="360000"/>
          </a:xfrm>
          <a:prstGeom prst="chevron">
            <a:avLst>
              <a:gd name="adj" fmla="val 647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Sector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05363"/>
              </p:ext>
            </p:extLst>
          </p:nvPr>
        </p:nvGraphicFramePr>
        <p:xfrm>
          <a:off x="4879203" y="4149080"/>
          <a:ext cx="4103799" cy="1602368"/>
        </p:xfrm>
        <a:graphic>
          <a:graphicData uri="http://schemas.openxmlformats.org/drawingml/2006/table">
            <a:tbl>
              <a:tblPr firstRow="1" bandRow="1">
                <a:solidFill>
                  <a:srgbClr val="861D31"/>
                </a:solidFill>
                <a:tableStyleId>{5C22544A-7EE6-4342-B048-85BDC9FD1C3A}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xmlns="" val="339331494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19338273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423407060"/>
                    </a:ext>
                  </a:extLst>
                </a:gridCol>
                <a:gridCol w="935446">
                  <a:extLst>
                    <a:ext uri="{9D8B030D-6E8A-4147-A177-3AD203B41FA5}">
                      <a16:colId xmlns:a16="http://schemas.microsoft.com/office/drawing/2014/main" xmlns="" val="386434646"/>
                    </a:ext>
                  </a:extLst>
                </a:gridCol>
              </a:tblGrid>
              <a:tr h="367928">
                <a:tc gridSpan="4"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Montserrat Light" panose="00000400000000000000" pitchFamily="50" charset="0"/>
                        </a:rPr>
                        <a:t>Ejercicio</a:t>
                      </a:r>
                      <a:r>
                        <a:rPr lang="es-MX" sz="1200" baseline="0" dirty="0" smtClean="0">
                          <a:latin typeface="Montserrat Light" panose="00000400000000000000" pitchFamily="50" charset="0"/>
                        </a:rPr>
                        <a:t> Fiscal 2020</a:t>
                      </a:r>
                      <a:endParaRPr lang="es-MX" sz="1200" dirty="0">
                        <a:latin typeface="Montserrat Light" panose="00000400000000000000" pitchFamily="50" charset="0"/>
                      </a:endParaRPr>
                    </a:p>
                  </a:txBody>
                  <a:tcPr anchor="ctr">
                    <a:solidFill>
                      <a:srgbClr val="861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727615"/>
                  </a:ext>
                </a:extLst>
              </a:tr>
              <a:tr h="367928">
                <a:tc>
                  <a:txBody>
                    <a:bodyPr/>
                    <a:lstStyle/>
                    <a:p>
                      <a:endParaRPr lang="es-MX" sz="1050" baseline="0" dirty="0" smtClean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latin typeface="Montserrat Light" panose="00000400000000000000" pitchFamily="50" charset="0"/>
                        </a:rPr>
                        <a:t>Meta Anual</a:t>
                      </a:r>
                      <a:endParaRPr lang="es-MX" sz="105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latin typeface="Montserrat Light" panose="00000400000000000000" pitchFamily="50" charset="0"/>
                        </a:rPr>
                        <a:t>Meta al Periodo</a:t>
                      </a:r>
                      <a:endParaRPr lang="es-MX" sz="105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latin typeface="Montserrat Light" panose="00000400000000000000" pitchFamily="50" charset="0"/>
                        </a:rPr>
                        <a:t>Pagado al periodo</a:t>
                      </a:r>
                      <a:endParaRPr lang="es-MX" sz="105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9113748"/>
                  </a:ext>
                </a:extLst>
              </a:tr>
              <a:tr h="367928">
                <a:tc>
                  <a:txBody>
                    <a:bodyPr/>
                    <a:lstStyle/>
                    <a:p>
                      <a:r>
                        <a:rPr lang="es-MX" sz="1050" dirty="0" smtClean="0">
                          <a:latin typeface="Montserrat Light" panose="00000400000000000000" pitchFamily="50" charset="0"/>
                        </a:rPr>
                        <a:t>Presupuesto</a:t>
                      </a:r>
                      <a:r>
                        <a:rPr lang="es-MX" sz="1050" baseline="0" dirty="0" smtClean="0">
                          <a:latin typeface="Montserrat Light" panose="00000400000000000000" pitchFamily="50" charset="0"/>
                        </a:rPr>
                        <a:t> original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ontserrat Light" panose="00000400000000000000" pitchFamily="50" charset="0"/>
                        </a:rPr>
                        <a:t>259,929,958</a:t>
                      </a:r>
                      <a:endParaRPr lang="es-MX" sz="100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ontserrat Light" panose="00000400000000000000" pitchFamily="50" charset="0"/>
                        </a:rPr>
                        <a:t>265,082,059</a:t>
                      </a:r>
                      <a:endParaRPr lang="es-MX" sz="100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Montserrat Light" panose="00000400000000000000" pitchFamily="50" charset="0"/>
                        </a:rPr>
                        <a:t>265,082,059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62599736"/>
                  </a:ext>
                </a:extLst>
              </a:tr>
              <a:tr h="367928">
                <a:tc>
                  <a:txBody>
                    <a:bodyPr/>
                    <a:lstStyle/>
                    <a:p>
                      <a:r>
                        <a:rPr lang="es-MX" sz="1050" dirty="0" smtClean="0">
                          <a:latin typeface="Montserrat Light" panose="00000400000000000000" pitchFamily="50" charset="0"/>
                        </a:rPr>
                        <a:t>Presupuesto</a:t>
                      </a:r>
                      <a:r>
                        <a:rPr lang="es-MX" sz="1050" baseline="0" dirty="0" smtClean="0">
                          <a:latin typeface="Montserrat Light" panose="00000400000000000000" pitchFamily="50" charset="0"/>
                        </a:rPr>
                        <a:t> Modificado</a:t>
                      </a:r>
                      <a:endParaRPr lang="es-MX" sz="105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ontserrat Light" panose="00000400000000000000" pitchFamily="50" charset="0"/>
                        </a:rPr>
                        <a:t>259,929,958</a:t>
                      </a:r>
                      <a:endParaRPr lang="es-MX" sz="100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Montserrat Light" panose="00000400000000000000" pitchFamily="50" charset="0"/>
                        </a:rPr>
                        <a:t>265,082,059</a:t>
                      </a:r>
                      <a:endParaRPr lang="es-MX" sz="100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ontserrat Light" panose="00000400000000000000" pitchFamily="50" charset="0"/>
                        </a:rPr>
                        <a:t>265,082,059</a:t>
                      </a:r>
                      <a:endParaRPr lang="es-MX" sz="100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0612690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875565163"/>
              </p:ext>
            </p:extLst>
          </p:nvPr>
        </p:nvGraphicFramePr>
        <p:xfrm>
          <a:off x="755576" y="4013207"/>
          <a:ext cx="3816424" cy="251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20561"/>
              </p:ext>
            </p:extLst>
          </p:nvPr>
        </p:nvGraphicFramePr>
        <p:xfrm>
          <a:off x="755575" y="1829225"/>
          <a:ext cx="8208913" cy="476812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08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68127">
                <a:tc>
                  <a:txBody>
                    <a:bodyPr/>
                    <a:lstStyle/>
                    <a:p>
                      <a:pPr algn="just"/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El índice de Reprobación total es el porcentaje de alumnos que al término de un semestre y después de haber recibido asesorías inter semestrales, no aprobaron el 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100%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de los módulos que cursaron durante un semestre.  </a:t>
                      </a:r>
                    </a:p>
                    <a:p>
                      <a:pPr algn="just"/>
                      <a:endParaRPr lang="es-MX" sz="1100" b="0" baseline="0" dirty="0" smtClean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Durante el primer semestre del ciclo escolar 2019-2020 se tubo porcentaje de reprobación del 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23.9%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del total de los alumnos inscritos , para el segundo semestre fue de 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12.9%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, durante el ciclo escolar 2018-2019 primer semestre se tubo un porcentaje del 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22.3%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de reprobación, en el segundo semestre del ciclo 2018-2019 fue del 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18.8%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, la meta del indicador es disminuirla a por lo menos el 16% en cada semestre, en comparación con ciclos escolares anteriores como el 2017-2018 primer semestre el registro fue de 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21.4%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y para el segundo semestre de 2017-2018 se tubo un 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16.5%,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por lo que se puede observar que se ha disminuido dicho índice al paso de los ciclos escolares actuales, gracias a las acciones tomadas por los planteles escolares y la correcta certificación de los docentes. </a:t>
                      </a:r>
                      <a:endParaRPr lang="es-MX" sz="1100" b="1" baseline="0" dirty="0" smtClean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3 Pentágono"/>
          <p:cNvSpPr/>
          <p:nvPr/>
        </p:nvSpPr>
        <p:spPr>
          <a:xfrm rot="5400000">
            <a:off x="-2104510" y="3827330"/>
            <a:ext cx="4856012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491630" y="3771517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Servicios y Gestión</a:t>
            </a:r>
          </a:p>
        </p:txBody>
      </p:sp>
      <p:sp>
        <p:nvSpPr>
          <p:cNvPr id="7" name="6 Cheurón"/>
          <p:cNvSpPr/>
          <p:nvPr/>
        </p:nvSpPr>
        <p:spPr>
          <a:xfrm>
            <a:off x="703002" y="1376824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Servicios y Gestión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846558" y="3698165"/>
            <a:ext cx="7992888" cy="246221"/>
          </a:xfrm>
          <a:prstGeom prst="rect">
            <a:avLst/>
          </a:prstGeom>
          <a:solidFill>
            <a:srgbClr val="3D2E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itchFamily="50" charset="0"/>
              </a:rPr>
              <a:t>Indicador de Servicios y Gestión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181381036"/>
              </p:ext>
            </p:extLst>
          </p:nvPr>
        </p:nvGraphicFramePr>
        <p:xfrm>
          <a:off x="1547664" y="4036788"/>
          <a:ext cx="6096000" cy="256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00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785361"/>
              </p:ext>
            </p:extLst>
          </p:nvPr>
        </p:nvGraphicFramePr>
        <p:xfrm>
          <a:off x="755577" y="1484784"/>
          <a:ext cx="8208912" cy="5196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28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0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9886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Fortalezas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Debilidades</a:t>
                      </a:r>
                      <a:endParaRPr lang="es-MX" sz="10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464"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Conforme a documentos normativos</a:t>
                      </a: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vigentes y establecidos, es posible identificar el problema o necesidad prioritaria al que va dirigido el fondo.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900" b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En</a:t>
                      </a: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la entidad las aportaciones del Fondo convergen en programas presupuestarios.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9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tienen definidas la población potencial, población objetivo y población atendida.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9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cuenta con una estrategia y con un mecanismo suficiente para identificar a la población objetivo y dar atención a la misma.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cuenta con un padrón de beneficiarios con todas sus características.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9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tienen instrumentos necesarios para medir el grado de satisfacción de la población atendida.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MX" sz="900" b="0" kern="120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El programa</a:t>
                      </a:r>
                      <a:r>
                        <a:rPr lang="es-MX" sz="900" b="0" kern="120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 no cuenta con una evaluación de impacto.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MX" sz="900" b="0" kern="120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MX" sz="900" b="0" kern="120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Los indicadores mostrados en la MIR son de tipo eficacia.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MX" sz="900" b="0" kern="120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MX" sz="900" b="0" kern="120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No se</a:t>
                      </a:r>
                      <a:r>
                        <a:rPr lang="es-MX" sz="900" b="0" kern="120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 muestra una estrategia de cobertura para atender a la población objetivo.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MX" sz="900" b="0" kern="120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MX" sz="900" b="0" kern="120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No se aplican los instrumentos de satisfacción  de la población atendida.</a:t>
                      </a:r>
                      <a:endParaRPr lang="es-MX" sz="900" b="0" kern="1200" dirty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8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Oportunidades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3994"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Distribución y ministración puntual de los recursos por parte de la federación.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900" b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Indicadores que permitan determinar las necesidades de recursos humanos, financieros</a:t>
                      </a: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y materiales, para fortalecer el cumplimiento de las atribuciones.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9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Establecer un mecanismo que permitan formular una estrategia de cobertura para alcanzar</a:t>
                      </a: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un mayor número de </a:t>
                      </a:r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900" b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Aplicar correctamente</a:t>
                      </a: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y de manera sistemática </a:t>
                      </a:r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los instrumentos para medir el grado de satisfacción de la población atendida con que cuenta el programa.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85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No se cuenta con registros de avance de recomendaciones hechas en ejercicios fiscales</a:t>
                      </a:r>
                      <a:r>
                        <a:rPr lang="es-MX" sz="85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anteriores.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85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85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No se cuenta con un registro adecuado</a:t>
                      </a:r>
                      <a:r>
                        <a:rPr lang="es-MX" sz="85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del seguimiento en la colocación de egresados al nivel educativo superior o al mercado laboral.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85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Posible incumplimiento de la metas propuestas debido a los </a:t>
                      </a:r>
                      <a:r>
                        <a:rPr lang="es-ES" sz="900" b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cortes de presupuesto para el mantenimiento y actualización de algunos talleres y planteles escolares.</a:t>
                      </a:r>
                      <a:endParaRPr lang="es-MX" sz="900" b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85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85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5 Pentágono"/>
          <p:cNvSpPr/>
          <p:nvPr/>
        </p:nvSpPr>
        <p:spPr>
          <a:xfrm rot="5400000">
            <a:off x="-2212522" y="3935342"/>
            <a:ext cx="5072036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539666" y="3505597"/>
            <a:ext cx="1726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Análisis FODA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21407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4BC6317A-98E6-4D59-979D-DBAEC6109308}"/>
              </a:ext>
            </a:extLst>
          </p:cNvPr>
          <p:cNvGrpSpPr/>
          <p:nvPr/>
        </p:nvGrpSpPr>
        <p:grpSpPr>
          <a:xfrm>
            <a:off x="77886" y="3933056"/>
            <a:ext cx="461665" cy="2700001"/>
            <a:chOff x="77886" y="3973588"/>
            <a:chExt cx="461665" cy="4928020"/>
          </a:xfrm>
        </p:grpSpPr>
        <p:sp>
          <p:nvSpPr>
            <p:cNvPr id="24" name="3 Pentágono">
              <a:extLst>
                <a:ext uri="{FF2B5EF4-FFF2-40B4-BE49-F238E27FC236}">
                  <a16:creationId xmlns:a16="http://schemas.microsoft.com/office/drawing/2014/main" xmlns="" id="{73E91687-1400-44FC-9111-1C84C052AB4D}"/>
                </a:ext>
              </a:extLst>
            </p:cNvPr>
            <p:cNvSpPr/>
            <p:nvPr/>
          </p:nvSpPr>
          <p:spPr>
            <a:xfrm rot="5400000">
              <a:off x="-2140514" y="6239598"/>
              <a:ext cx="4928020" cy="396000"/>
            </a:xfrm>
            <a:prstGeom prst="homePlat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3D2E3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200" b="1" dirty="0">
                <a:solidFill>
                  <a:srgbClr val="3D2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endParaRPr>
            </a:p>
          </p:txBody>
        </p:sp>
        <p:sp>
          <p:nvSpPr>
            <p:cNvPr id="26" name="5 CuadroTexto">
              <a:extLst>
                <a:ext uri="{FF2B5EF4-FFF2-40B4-BE49-F238E27FC236}">
                  <a16:creationId xmlns:a16="http://schemas.microsoft.com/office/drawing/2014/main" xmlns="" id="{D5A947AB-4271-4255-A305-0E4AA00D874C}"/>
                </a:ext>
              </a:extLst>
            </p:cNvPr>
            <p:cNvSpPr txBox="1"/>
            <p:nvPr/>
          </p:nvSpPr>
          <p:spPr>
            <a:xfrm rot="16200000">
              <a:off x="-1925585" y="6371303"/>
              <a:ext cx="4468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Ultra Light" pitchFamily="50" charset="0"/>
                </a:rPr>
                <a:t>Acciones del Programa </a:t>
              </a:r>
            </a:p>
            <a:p>
              <a:pPr algn="ctr"/>
              <a:r>
                <a:rPr lang="es-MX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Ultra Light" pitchFamily="50" charset="0"/>
                </a:rPr>
                <a:t>en el Ejercicio Fiscal actual</a:t>
              </a:r>
            </a:p>
          </p:txBody>
        </p:sp>
      </p:grp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60691"/>
              </p:ext>
            </p:extLst>
          </p:nvPr>
        </p:nvGraphicFramePr>
        <p:xfrm>
          <a:off x="755577" y="1412777"/>
          <a:ext cx="8208912" cy="2788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47593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Promover la realización de evaluaciones de impacto con la finalidad de conocer los efectos y magnitud que se tiene hacia los beneficiarios.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9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Capacitación especializada y oportuna al plantel administrativo y docentes con la finalidad de mejorar el Nivel de integración de los planteles Educativos  en el 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PC-SINEMS.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9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Llevar a cabo un análisis para identificar nuevos indicadores de Servicios y Gestión que proyecten perfectamente las funciones correspondientes de CONALEP Sinaloa dentro del FAETA.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9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Priorizar acciones con enfoques que permitan atender las recomendaciones echas en ejercicios fiscales anteriores y así disminuir  necesidades dentro de los planteles educativos.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9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Llevar a cabo evaluaciones o análisis de manera periódica de los manuales y la  MIR para el análisis del funcionamiento interno de los planteles educativos y en caso de la Mir siempre apegándose a la metodología del Marco Lógico.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9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900" b="0" baseline="0" dirty="0" smtClean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Intensificar la difusión de los servicios que se ofrecen en CONALEP Sinaloa entre la población estudiantil que representa la población objetivo.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900" b="0" baseline="0" dirty="0" smtClean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9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78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9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202285"/>
                  </a:ext>
                </a:extLst>
              </a:tr>
            </a:tbl>
          </a:graphicData>
        </a:graphic>
      </p:graphicFrame>
      <p:sp>
        <p:nvSpPr>
          <p:cNvPr id="14" name="13 Pentágono"/>
          <p:cNvSpPr/>
          <p:nvPr/>
        </p:nvSpPr>
        <p:spPr>
          <a:xfrm rot="5400000">
            <a:off x="-664350" y="2387170"/>
            <a:ext cx="1975692" cy="396000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6" name="15 CuadroTexto"/>
          <p:cNvSpPr txBox="1"/>
          <p:nvPr/>
        </p:nvSpPr>
        <p:spPr>
          <a:xfrm rot="16200000">
            <a:off x="-497652" y="2541354"/>
            <a:ext cx="1642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Recomendaciones</a:t>
            </a:r>
          </a:p>
        </p:txBody>
      </p:sp>
      <p:sp>
        <p:nvSpPr>
          <p:cNvPr id="22" name="16 Marcador de número de diapositiva">
            <a:extLst>
              <a:ext uri="{FF2B5EF4-FFF2-40B4-BE49-F238E27FC236}">
                <a16:creationId xmlns:a16="http://schemas.microsoft.com/office/drawing/2014/main" xmlns="" id="{B143E682-6931-4978-B375-56AFC295D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7</a:t>
            </a:fld>
            <a:endParaRPr lang="es-MX" dirty="0"/>
          </a:p>
        </p:txBody>
      </p:sp>
      <p:sp>
        <p:nvSpPr>
          <p:cNvPr id="25" name="4 Elipse">
            <a:extLst>
              <a:ext uri="{FF2B5EF4-FFF2-40B4-BE49-F238E27FC236}">
                <a16:creationId xmlns:a16="http://schemas.microsoft.com/office/drawing/2014/main" xmlns="" id="{86EFDE5D-2D09-4048-B494-CE66419CD8F8}"/>
              </a:ext>
            </a:extLst>
          </p:cNvPr>
          <p:cNvSpPr/>
          <p:nvPr/>
        </p:nvSpPr>
        <p:spPr>
          <a:xfrm>
            <a:off x="35496" y="3645024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graphicFrame>
        <p:nvGraphicFramePr>
          <p:cNvPr id="27" name="2 Tabla">
            <a:extLst>
              <a:ext uri="{FF2B5EF4-FFF2-40B4-BE49-F238E27FC236}">
                <a16:creationId xmlns:a16="http://schemas.microsoft.com/office/drawing/2014/main" xmlns="" id="{ADC164AA-641E-49D4-8532-5D195048C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61323"/>
              </p:ext>
            </p:extLst>
          </p:nvPr>
        </p:nvGraphicFramePr>
        <p:xfrm>
          <a:off x="755757" y="4005064"/>
          <a:ext cx="8208912" cy="241199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11993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05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Durante el ejercicio fiscal 2020, se logro disminuir el porcentaje de reprobación de alumnos disminuyendo el índice a un </a:t>
                      </a:r>
                      <a:r>
                        <a:rPr lang="es-MX" sz="105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12.9%.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s-MX" sz="1050" b="1" baseline="0" dirty="0" smtClean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05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En cuanto al índice de abandono escolar se logro disminuir y quedando en un </a:t>
                      </a:r>
                      <a:r>
                        <a:rPr lang="es-MX" sz="105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8.9%</a:t>
                      </a:r>
                      <a:r>
                        <a:rPr lang="es-MX" sz="105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, es decir quedando 3.1 puntos por debajo de la meta establecida para dicho ejercicio fiscal.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s-MX" sz="1050" b="0" baseline="0" dirty="0" smtClean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05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Por otro lado en temas de eficiencia terminal se registro un avance de </a:t>
                      </a:r>
                      <a:r>
                        <a:rPr lang="es-MX" sz="105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66.40% </a:t>
                      </a:r>
                      <a:r>
                        <a:rPr lang="es-MX" sz="105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de la meta del </a:t>
                      </a:r>
                      <a:r>
                        <a:rPr lang="es-MX" sz="1050" b="1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70% </a:t>
                      </a:r>
                      <a:r>
                        <a:rPr lang="es-MX" sz="1050" b="0" baseline="0" dirty="0" smtClean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propuesta para el corte generacional correspondiente al 2017-2020, alcanzado el mejor porcentaje hablando de registros anteriores.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s-MX" sz="1050" b="0" baseline="0" dirty="0" smtClean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MX" sz="1050" b="0" baseline="0" dirty="0" smtClean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</a:txBody>
                  <a:tcPr marL="9525" marR="9525" marT="9525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27397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1775</TotalTime>
  <Words>1980</Words>
  <Application>Microsoft Office PowerPoint</Application>
  <PresentationFormat>Presentación en pantalla (4:3)</PresentationFormat>
  <Paragraphs>143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PLANTILLA</vt:lpstr>
      <vt:lpstr>Presentación de PowerPoint</vt:lpstr>
      <vt:lpstr>Fondo de Aportaciones para la Educación Tecnológica y de Adultos (FAETA) - Educación Tecnológica</vt:lpstr>
      <vt:lpstr>Fondo de Aportaciones para la Educación Tecnológica y de Adultos (FAETA) - Educación Tecnológica</vt:lpstr>
      <vt:lpstr>Fondo de Aportaciones para la Educación Tecnológica y de Adultos (FAETA) - Educación Tecnológica</vt:lpstr>
      <vt:lpstr>Fondo de Aportaciones para la Educación Tecnológica y de Adultos (FAETA) - Educación Tecnológica</vt:lpstr>
      <vt:lpstr>Fondo de Aportaciones para la Educación Tecnológica y de Adultos (FAETA) - Educación Tecnológica</vt:lpstr>
      <vt:lpstr>Fondo de Aportaciones para la Educación Tecnológica y de Adultos (FAETA) - Educación Tecnológica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Fondo de Aportaciones para la Educación Tecnológica y de Adultos (FAETA) - Educación Tecnológica</dc:title>
  <dc:creator>Ignacio Ortiz</dc:creator>
  <cp:lastModifiedBy>CLSinaloa</cp:lastModifiedBy>
  <cp:revision>92</cp:revision>
  <dcterms:created xsi:type="dcterms:W3CDTF">2020-03-02T20:30:49Z</dcterms:created>
  <dcterms:modified xsi:type="dcterms:W3CDTF">2021-08-20T18:54:10Z</dcterms:modified>
</cp:coreProperties>
</file>